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Do Hyeon"/>
      <p:regular r:id="rId24"/>
    </p:embeddedFont>
    <p:embeddedFont>
      <p:font typeface="Jua"/>
      <p:regular r:id="rId25"/>
    </p:embeddedFont>
    <p:embeddedFont>
      <p:font typeface="Nanum Pen Script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73757A-3A87-46C4-941B-88B687F6C724}">
  <a:tblStyle styleId="{3773757A-3A87-46C4-941B-88B687F6C72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oHyeon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PenScript-regular.fntdata"/><Relationship Id="rId25" Type="http://schemas.openxmlformats.org/officeDocument/2006/relationships/font" Target="fonts/Ju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0500f080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10500f080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0500f080d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10500f080d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0500f080d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10500f080d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0500f080d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10500f080d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0500f080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10500f080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0500f080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10500f080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Relationship Id="rId11" Type="http://schemas.openxmlformats.org/officeDocument/2006/relationships/image" Target="../media/image28.png"/><Relationship Id="rId10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37.png"/><Relationship Id="rId9" Type="http://schemas.openxmlformats.org/officeDocument/2006/relationships/image" Target="../media/image41.gif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42.jpg"/><Relationship Id="rId8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4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3807701" y="4336940"/>
            <a:ext cx="810260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먼지점프</a:t>
            </a:r>
            <a:endParaRPr b="0" i="0" sz="32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팀장: 유민석</a:t>
            </a:r>
            <a:endParaRPr b="0" i="0" sz="32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팀원 : 최서연 구은혜 임예지 박지홍 엄예찬</a:t>
            </a:r>
            <a:endParaRPr b="0" i="0" sz="32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044699" y="1036038"/>
            <a:ext cx="8102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플렉샷 슈팅게임</a:t>
            </a:r>
            <a:endParaRPr i="0" sz="60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기획서</a:t>
            </a:r>
            <a:endParaRPr i="0" sz="60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0" y="11"/>
            <a:ext cx="12192000" cy="6858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오른쪽 캐럿 단색으로 채워진" id="186" name="Google Shape;1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57" y="329518"/>
            <a:ext cx="572605" cy="57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0314" y="1178125"/>
            <a:ext cx="2591994" cy="47320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6171" y="1178126"/>
            <a:ext cx="2593591" cy="47320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9723" y="1161512"/>
            <a:ext cx="2593591" cy="473202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오른쪽 캐럿 단색으로 채워진" id="190" name="Google Shape;1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1587" y="3184008"/>
            <a:ext cx="687033" cy="687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오른쪽 캐럿 단색으로 채워진"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6226" y="3200621"/>
            <a:ext cx="687033" cy="68703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1098750" y="315675"/>
            <a:ext cx="18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latin typeface="Jua"/>
                <a:ea typeface="Jua"/>
                <a:cs typeface="Jua"/>
                <a:sym typeface="Jua"/>
              </a:rPr>
              <a:t>화면 구성</a:t>
            </a:r>
            <a:endParaRPr sz="2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8" name="Google Shape;198;p23"/>
          <p:cNvGrpSpPr/>
          <p:nvPr/>
        </p:nvGrpSpPr>
        <p:grpSpPr>
          <a:xfrm>
            <a:off x="589264" y="2675918"/>
            <a:ext cx="11013469" cy="1506162"/>
            <a:chOff x="2529415" y="1575125"/>
            <a:chExt cx="5326982" cy="4801545"/>
          </a:xfrm>
        </p:grpSpPr>
        <p:sp>
          <p:nvSpPr>
            <p:cNvPr id="199" name="Google Shape;199;p23"/>
            <p:cNvSpPr/>
            <p:nvPr/>
          </p:nvSpPr>
          <p:spPr>
            <a:xfrm>
              <a:off x="2529415" y="2333837"/>
              <a:ext cx="5326982" cy="4042833"/>
            </a:xfrm>
            <a:prstGeom prst="roundRect">
              <a:avLst>
                <a:gd fmla="val 16667" name="adj"/>
              </a:avLst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57039" lvl="1" marL="71424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✔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적 유닛 개수 20개로 제한</a:t>
              </a:r>
              <a:endParaRPr/>
            </a:p>
            <a:p>
              <a:pPr indent="-257039" lvl="1" marL="71424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✔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적 유닛 모두 제거 시 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Clear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 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Stage 2로 점프</a:t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2604411" y="1575125"/>
              <a:ext cx="1712232" cy="698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Malgun Gothic"/>
                <a:buNone/>
              </a:pPr>
              <a:r>
                <a:rPr b="1" lang="ko-KR" sz="3000" u="sng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Stage1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589265" y="4394652"/>
            <a:ext cx="11013469" cy="1506163"/>
            <a:chOff x="2529415" y="1575124"/>
            <a:chExt cx="5326982" cy="4801546"/>
          </a:xfrm>
        </p:grpSpPr>
        <p:sp>
          <p:nvSpPr>
            <p:cNvPr id="202" name="Google Shape;202;p23"/>
            <p:cNvSpPr/>
            <p:nvPr/>
          </p:nvSpPr>
          <p:spPr>
            <a:xfrm>
              <a:off x="2529415" y="2333837"/>
              <a:ext cx="5326982" cy="4042833"/>
            </a:xfrm>
            <a:prstGeom prst="roundRect">
              <a:avLst>
                <a:gd fmla="val 16667" name="adj"/>
              </a:avLst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57039" lvl="1" marL="71424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✔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적 유닛 개수와 스피드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늘리기</a:t>
              </a:r>
              <a:endParaRPr/>
            </a:p>
            <a:p>
              <a:pPr indent="-257039" lvl="1" marL="71424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✔"/>
              </a:pPr>
              <a:r>
                <a:rPr b="1" i="0" lang="ko-KR" sz="18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보스</a:t>
              </a: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가 등장하여 적 유닛 발사</a:t>
              </a:r>
              <a:endParaRPr/>
            </a:p>
            <a:p>
              <a:pPr indent="-257039" lvl="1" marL="71424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Char char="✔"/>
              </a:pPr>
              <a:r>
                <a:rPr b="0" i="0" lang="ko-KR" sz="18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보스와 적 유닛 모두 제거 시 </a:t>
              </a:r>
              <a:r>
                <a:rPr b="1" i="0" lang="ko-KR" sz="1800" u="none" cap="none" strike="noStrik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Clear! </a:t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573527" y="1575124"/>
              <a:ext cx="1712232" cy="698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Malgun Gothic"/>
                <a:buNone/>
              </a:pPr>
              <a:r>
                <a:rPr b="1" lang="ko-KR" sz="3000" u="sng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Stage2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04" name="Google Shape;204;p23"/>
          <p:cNvSpPr/>
          <p:nvPr/>
        </p:nvSpPr>
        <p:spPr>
          <a:xfrm>
            <a:off x="0" y="592666"/>
            <a:ext cx="12192000" cy="123825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89264" y="824811"/>
            <a:ext cx="3655749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난이도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난이도 별  스테이지 두 단계로 구성</a:t>
            </a:r>
            <a:endParaRPr/>
          </a:p>
        </p:txBody>
      </p:sp>
      <p:grpSp>
        <p:nvGrpSpPr>
          <p:cNvPr id="206" name="Google Shape;206;p23"/>
          <p:cNvGrpSpPr/>
          <p:nvPr/>
        </p:nvGrpSpPr>
        <p:grpSpPr>
          <a:xfrm>
            <a:off x="1758905" y="824811"/>
            <a:ext cx="1316466" cy="438822"/>
            <a:chOff x="2850929" y="183929"/>
            <a:chExt cx="2166669" cy="722223"/>
          </a:xfrm>
        </p:grpSpPr>
        <p:pic>
          <p:nvPicPr>
            <p:cNvPr id="207" name="Google Shape;20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50929" y="183929"/>
              <a:ext cx="722223" cy="72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73152" y="183929"/>
              <a:ext cx="722223" cy="722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5375" y="183929"/>
              <a:ext cx="722223" cy="7222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23"/>
          <p:cNvGrpSpPr/>
          <p:nvPr/>
        </p:nvGrpSpPr>
        <p:grpSpPr>
          <a:xfrm>
            <a:off x="7897282" y="4250338"/>
            <a:ext cx="3302003" cy="1840978"/>
            <a:chOff x="6957483" y="4131951"/>
            <a:chExt cx="4201587" cy="2347363"/>
          </a:xfrm>
        </p:grpSpPr>
        <p:sp>
          <p:nvSpPr>
            <p:cNvPr id="211" name="Google Shape;211;p23"/>
            <p:cNvSpPr/>
            <p:nvPr/>
          </p:nvSpPr>
          <p:spPr>
            <a:xfrm>
              <a:off x="6957483" y="4131951"/>
              <a:ext cx="4201587" cy="2347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96117" y="4521438"/>
              <a:ext cx="1442751" cy="1442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684055" y="4519606"/>
              <a:ext cx="547606" cy="5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382901" y="5580504"/>
              <a:ext cx="547606" cy="5476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5" name="Google Shape;215;p23"/>
            <p:cNvCxnSpPr>
              <a:endCxn id="214" idx="1"/>
            </p:cNvCxnSpPr>
            <p:nvPr/>
          </p:nvCxnSpPr>
          <p:spPr>
            <a:xfrm>
              <a:off x="8542701" y="5411807"/>
              <a:ext cx="1840200" cy="442500"/>
            </a:xfrm>
            <a:prstGeom prst="straightConnector1">
              <a:avLst/>
            </a:prstGeom>
            <a:noFill/>
            <a:ln cap="flat" cmpd="sng" w="25400">
              <a:solidFill>
                <a:srgbClr val="808080"/>
              </a:solidFill>
              <a:prstDash val="solid"/>
              <a:miter lim="8000"/>
              <a:headEnd len="sm" w="sm" type="none"/>
              <a:tailEnd len="med" w="med" type="stealth"/>
            </a:ln>
          </p:spPr>
        </p:cxnSp>
        <p:cxnSp>
          <p:nvCxnSpPr>
            <p:cNvPr id="216" name="Google Shape;216;p23"/>
            <p:cNvCxnSpPr>
              <a:endCxn id="213" idx="1"/>
            </p:cNvCxnSpPr>
            <p:nvPr/>
          </p:nvCxnSpPr>
          <p:spPr>
            <a:xfrm flipH="1" rot="10800000">
              <a:off x="8542555" y="4793409"/>
              <a:ext cx="1141500" cy="273900"/>
            </a:xfrm>
            <a:prstGeom prst="straightConnector1">
              <a:avLst/>
            </a:prstGeom>
            <a:noFill/>
            <a:ln cap="flat" cmpd="sng" w="25400">
              <a:solidFill>
                <a:srgbClr val="808080"/>
              </a:solidFill>
              <a:prstDash val="solid"/>
              <a:miter lim="8000"/>
              <a:headEnd len="sm" w="sm" type="none"/>
              <a:tailEnd len="med" w="med" type="stealth"/>
            </a:ln>
          </p:spPr>
        </p:cxnSp>
        <p:sp>
          <p:nvSpPr>
            <p:cNvPr id="217" name="Google Shape;217;p23"/>
            <p:cNvSpPr txBox="1"/>
            <p:nvPr/>
          </p:nvSpPr>
          <p:spPr>
            <a:xfrm>
              <a:off x="7006061" y="6048361"/>
              <a:ext cx="1822865" cy="412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Jua"/>
                <a:buNone/>
              </a:pPr>
              <a:r>
                <a:rPr b="1" i="0" lang="ko-KR" sz="15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카드사 보스</a:t>
              </a:r>
              <a:endParaRPr/>
            </a:p>
          </p:txBody>
        </p:sp>
        <p:sp>
          <p:nvSpPr>
            <p:cNvPr id="218" name="Google Shape;218;p23"/>
            <p:cNvSpPr txBox="1"/>
            <p:nvPr/>
          </p:nvSpPr>
          <p:spPr>
            <a:xfrm>
              <a:off x="9113311" y="5147734"/>
              <a:ext cx="1822864" cy="412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Jua"/>
                <a:buNone/>
              </a:pPr>
              <a:r>
                <a:rPr b="1" i="0" lang="ko-KR" sz="15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지출 유닛 발사</a:t>
              </a:r>
              <a:endParaRPr/>
            </a:p>
          </p:txBody>
        </p:sp>
      </p:grpSp>
      <p:pic>
        <p:nvPicPr>
          <p:cNvPr id="219" name="Google Shape;21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39025" y="2364479"/>
            <a:ext cx="648081" cy="64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39025" y="4070611"/>
            <a:ext cx="648081" cy="648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dk1">
              <a:alpha val="3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0" y="0"/>
            <a:ext cx="12192000" cy="12894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요구조건 반영 항목</a:t>
            </a:r>
            <a:endParaRPr sz="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6182353" y="1596850"/>
            <a:ext cx="419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게임 엔딩 크래딧 설정</a:t>
            </a:r>
            <a:endParaRPr b="0" i="0" sz="27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075" y="2551801"/>
            <a:ext cx="851864" cy="85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9000" y="3945300"/>
            <a:ext cx="1934774" cy="19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950" y="3780550"/>
            <a:ext cx="1850076" cy="18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4837" y="2537212"/>
            <a:ext cx="818524" cy="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666908" y="1651697"/>
            <a:ext cx="706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ua"/>
              <a:buAutoNum type="arabicPeriod"/>
            </a:pPr>
            <a:r>
              <a:rPr lang="ko-KR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동전(미사일) 업그레이드</a:t>
            </a:r>
            <a:endParaRPr b="0" i="0" sz="28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2146325" y="2820975"/>
            <a:ext cx="539100" cy="31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 rot="5401913">
            <a:off x="3068075" y="3670000"/>
            <a:ext cx="539100" cy="32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9100" y="2294376"/>
            <a:ext cx="3407700" cy="435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/>
          <p:nvPr/>
        </p:nvSpPr>
        <p:spPr>
          <a:xfrm>
            <a:off x="0" y="1524000"/>
            <a:ext cx="12192000" cy="5334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리소스 설정</a:t>
            </a:r>
            <a:endParaRPr sz="5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4676" y="3853800"/>
            <a:ext cx="1000275" cy="10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1025" y="2291737"/>
            <a:ext cx="1000275" cy="100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화살이(가) 표시된 사진&#10;&#10;자동 생성된 설명" id="244" name="Google Shape;24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0850" y="2317950"/>
            <a:ext cx="10455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72900" y="2240550"/>
            <a:ext cx="1045500" cy="110265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7900" y="3853800"/>
            <a:ext cx="1045500" cy="100027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47" name="Google Shape;247;p25"/>
          <p:cNvSpPr txBox="1"/>
          <p:nvPr/>
        </p:nvSpPr>
        <p:spPr>
          <a:xfrm>
            <a:off x="5112978" y="3418675"/>
            <a:ext cx="1557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VS</a:t>
            </a:r>
            <a:endParaRPr sz="7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4600" y="2194895"/>
            <a:ext cx="3648150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0" y="0"/>
            <a:ext cx="4175100" cy="69456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구현 코드</a:t>
            </a:r>
            <a:endParaRPr sz="5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250" y="1323425"/>
            <a:ext cx="7143385" cy="50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4764250" y="613650"/>
            <a:ext cx="572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플레이어 방향키 설정 / 동전 발사 코드</a:t>
            </a:r>
            <a:endParaRPr sz="2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/>
          <p:nvPr/>
        </p:nvSpPr>
        <p:spPr>
          <a:xfrm>
            <a:off x="0" y="0"/>
            <a:ext cx="4175100" cy="69456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구현 코드</a:t>
            </a:r>
            <a:endParaRPr sz="5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4764250" y="613650"/>
            <a:ext cx="572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플레이어와 지출 유닛 충돌 체크 코드</a:t>
            </a:r>
            <a:endParaRPr sz="2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250" y="1325325"/>
            <a:ext cx="7365683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0" y="0"/>
            <a:ext cx="4175100" cy="69456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구현 코드</a:t>
            </a:r>
            <a:endParaRPr sz="5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4764250" y="613650"/>
            <a:ext cx="57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기본적인 플레이는 함수로 구현</a:t>
            </a:r>
            <a:endParaRPr sz="2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(패배/승리 메시지, 운석 충돌 개수..)</a:t>
            </a:r>
            <a:endParaRPr sz="21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025" y="1613725"/>
            <a:ext cx="6632150" cy="485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0" y="0"/>
            <a:ext cx="12192000" cy="69456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Q &amp; A</a:t>
            </a:r>
            <a:endParaRPr sz="5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/>
          <p:nvPr/>
        </p:nvSpPr>
        <p:spPr>
          <a:xfrm>
            <a:off x="0" y="0"/>
            <a:ext cx="4249266" cy="6858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162326" y="2921168"/>
            <a:ext cx="392461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b="1" sz="6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266" y="0"/>
            <a:ext cx="7942734" cy="685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1524000"/>
            <a:ext cx="12192000" cy="5334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2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3111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i="0" sz="32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i="0" sz="28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i="0" sz="60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820533" y="4276950"/>
            <a:ext cx="25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i="0" lang="ko-KR" sz="18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프로젝트 개요</a:t>
            </a:r>
            <a:endParaRPr i="0" sz="18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i="0" lang="ko-KR" sz="18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프로젝트 일정</a:t>
            </a:r>
            <a:endParaRPr i="0" sz="18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i="0" lang="ko-KR" sz="18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프로젝트 역할 분담</a:t>
            </a:r>
            <a:endParaRPr i="0" sz="18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820532" y="37255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프로젝트 기획</a:t>
            </a:r>
            <a:endParaRPr i="0" sz="25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768754" y="31407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b="1" i="0" sz="40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4903346" y="4276950"/>
            <a:ext cx="25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리소스 수집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요구사항 분석 및 설계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개발 구현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4903345" y="37255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ko-KR" sz="25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개발 및 구현</a:t>
            </a:r>
            <a:endParaRPr i="0" sz="25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851567" y="31407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b="1" i="0" sz="40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986159" y="4276950"/>
            <a:ext cx="253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게임 테스트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ua"/>
              <a:buChar char="▪"/>
            </a:pPr>
            <a:r>
              <a:rPr lang="ko-KR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개선사항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7986158" y="37255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테스트 및 개선사항</a:t>
            </a:r>
            <a:endParaRPr i="0" sz="25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7934380" y="31407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b="1" i="0" sz="4000" u="none" cap="none" strike="noStrike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프로젝트 </a:t>
            </a:r>
            <a:r>
              <a:rPr i="0" lang="ko-KR" sz="6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1524000"/>
            <a:ext cx="12192000" cy="5334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6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제작 배경</a:t>
            </a:r>
            <a:endParaRPr i="0" sz="60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2007" y="3183570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6000" y="3176944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6">
            <a:alphaModFix/>
          </a:blip>
          <a:srcRect b="-45" l="21321" r="21903" t="-626"/>
          <a:stretch/>
        </p:blipFill>
        <p:spPr>
          <a:xfrm>
            <a:off x="8379993" y="3204420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21" name="Google Shape;121;p16"/>
          <p:cNvSpPr txBox="1"/>
          <p:nvPr/>
        </p:nvSpPr>
        <p:spPr>
          <a:xfrm>
            <a:off x="3442560" y="5264127"/>
            <a:ext cx="53068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쓸데 없는 지출들을 줄이자!</a:t>
            </a:r>
            <a:endParaRPr sz="54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7">
            <a:alphaModFix/>
          </a:blip>
          <a:srcRect b="50276" l="0" r="431" t="32714"/>
          <a:stretch/>
        </p:blipFill>
        <p:spPr>
          <a:xfrm>
            <a:off x="718733" y="3204420"/>
            <a:ext cx="10754533" cy="116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1524000"/>
            <a:ext cx="12192000" cy="5334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게임의 목표</a:t>
            </a:r>
            <a:endParaRPr sz="6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중세 갑옷 윤곽선"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617" y="2721372"/>
            <a:ext cx="2764765" cy="2764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시계 방향으로 굽은 화살표 단색으로 채워진"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551951">
            <a:off x="6413660" y="2474899"/>
            <a:ext cx="1671678" cy="167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시계 방향으로 굽은 화살표 단색으로 채워진" id="131" name="Google Shape;13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878063">
            <a:off x="6225041" y="3885822"/>
            <a:ext cx="1513541" cy="1513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보물 상자 윤곽선" id="132" name="Google Shape;13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6627" y="3597245"/>
            <a:ext cx="1743912" cy="1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7122430" y="2276350"/>
            <a:ext cx="9990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낭비</a:t>
            </a:r>
            <a:endParaRPr sz="3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7249499" y="4839806"/>
            <a:ext cx="12788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FLEX</a:t>
            </a:r>
            <a:endParaRPr sz="3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프로젝트 일정</a:t>
            </a:r>
            <a:endParaRPr sz="6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40" name="Google Shape;140;p18"/>
          <p:cNvGraphicFramePr/>
          <p:nvPr/>
        </p:nvGraphicFramePr>
        <p:xfrm>
          <a:off x="761200" y="18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{3773757A-3A87-46C4-941B-88B687F6C724}</a:tableStyleId>
              </a:tblPr>
              <a:tblGrid>
                <a:gridCol w="969600"/>
                <a:gridCol w="969600"/>
                <a:gridCol w="969600"/>
                <a:gridCol w="969600"/>
                <a:gridCol w="969600"/>
                <a:gridCol w="969600"/>
                <a:gridCol w="969600"/>
                <a:gridCol w="969600"/>
                <a:gridCol w="969600"/>
                <a:gridCol w="969600"/>
                <a:gridCol w="969600"/>
              </a:tblGrid>
              <a:tr h="53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</a:t>
                      </a:r>
                      <a:r>
                        <a:rPr lang="ko-KR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9</a:t>
                      </a:r>
                      <a:r>
                        <a:rPr lang="ko-KR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ko-KR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</a:t>
                      </a:r>
                      <a:r>
                        <a:rPr lang="ko-KR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리소스 수집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슈팅 게임 구현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요구사항 구현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게임 UI 구현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PPT 작성 및 발표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18"/>
          <p:cNvSpPr/>
          <p:nvPr/>
        </p:nvSpPr>
        <p:spPr>
          <a:xfrm>
            <a:off x="1730800" y="2571600"/>
            <a:ext cx="19392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1730800" y="3301625"/>
            <a:ext cx="38784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5609200" y="4101875"/>
            <a:ext cx="38784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8518000" y="5588075"/>
            <a:ext cx="29130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5609200" y="4844975"/>
            <a:ext cx="48480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02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6097200" y="1536175"/>
            <a:ext cx="57345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시나리오 : </a:t>
            </a:r>
            <a:r>
              <a:rPr lang="ko-KR" sz="2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엄예찬</a:t>
            </a:r>
            <a:endParaRPr sz="2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개발 </a:t>
            </a:r>
            <a:endParaRPr sz="2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a"/>
              <a:buChar char="▪"/>
            </a:pPr>
            <a:r>
              <a:rPr i="0" lang="ko-KR" sz="2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난이도 설계 : </a:t>
            </a:r>
            <a:r>
              <a:rPr i="0" lang="ko-KR" sz="2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유민석, 최서연 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a"/>
              <a:buChar char="▪"/>
            </a:pPr>
            <a:r>
              <a:rPr i="0" lang="ko-KR" sz="2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스테이지 구현 : </a:t>
            </a:r>
            <a:r>
              <a:rPr i="0" lang="ko-KR" sz="2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구은혜, 임예지</a:t>
            </a:r>
            <a:endParaRPr i="0" sz="20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a"/>
              <a:buChar char="▪"/>
            </a:pPr>
            <a:r>
              <a:rPr i="0" lang="ko-KR" sz="2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리소스 관리 : </a:t>
            </a:r>
            <a:r>
              <a:rPr i="0" lang="ko-KR" sz="2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박지홍, 구은혜</a:t>
            </a:r>
            <a:endParaRPr i="0" sz="2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ua"/>
              <a:buChar char="▪"/>
            </a:pPr>
            <a:r>
              <a:rPr i="0" lang="ko-KR" sz="2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유닛 설계 : </a:t>
            </a:r>
            <a:r>
              <a:rPr i="0" lang="ko-KR" sz="20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임예지, 유민석</a:t>
            </a:r>
            <a:endParaRPr i="0" sz="20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피피티 제작 :</a:t>
            </a:r>
            <a:r>
              <a:rPr lang="ko-KR" sz="2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유민석, 구은혜, 박지홍</a:t>
            </a:r>
            <a:endParaRPr sz="2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발표 : </a:t>
            </a:r>
            <a:r>
              <a:rPr lang="ko-KR" sz="2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엄예찬</a:t>
            </a:r>
            <a:endParaRPr sz="2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392114" y="2927086"/>
            <a:ext cx="374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Do Hyeon"/>
              <a:buNone/>
            </a:pPr>
            <a:r>
              <a:rPr i="0" lang="ko-KR" sz="60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역할 분담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남성 프로그래머 단색으로 채워진"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550" y="2124953"/>
            <a:ext cx="705395" cy="705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덮인 책 단색으로 채워진" id="154" name="Google Shape;1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550" y="1308524"/>
            <a:ext cx="705395" cy="705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남자 옆모습 단색으로 채워진" id="155" name="Google Shape;15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0550" y="5214732"/>
            <a:ext cx="705395" cy="70539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5656900" y="4576175"/>
            <a:ext cx="392700" cy="489000"/>
          </a:xfrm>
          <a:prstGeom prst="star4">
            <a:avLst>
              <a:gd fmla="val 16672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9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설계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9854450" y="2833475"/>
            <a:ext cx="2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0" y="1524000"/>
            <a:ext cx="12192000" cy="5334000"/>
          </a:xfrm>
          <a:prstGeom prst="rect">
            <a:avLst/>
          </a:prstGeom>
          <a:solidFill>
            <a:schemeClr val="dk1">
              <a:alpha val="3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1960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341956" y="426512"/>
            <a:ext cx="11359507" cy="1341120"/>
          </a:xfrm>
          <a:prstGeom prst="roundRect">
            <a:avLst>
              <a:gd fmla="val 16667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      떨어지는 적 유닛(지출 아이콘)을 동전으로 파괴하여 잔고를 지키는 게임.₩ 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오른쪽 캐럿 단색으로 채워진" id="172" name="Google Shape;1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281" y="515276"/>
            <a:ext cx="696708" cy="69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305889" y="1866378"/>
            <a:ext cx="11359507" cy="4750896"/>
          </a:xfrm>
          <a:prstGeom prst="roundRect">
            <a:avLst>
              <a:gd fmla="val 8246" name="adj"/>
            </a:avLst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/>
          </a:p>
        </p:txBody>
      </p:sp>
      <p:pic>
        <p:nvPicPr>
          <p:cNvPr descr="오른쪽 캐럿 단색으로 채워진" id="174" name="Google Shape;17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956" y="2048951"/>
            <a:ext cx="687033" cy="68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6485" y="4573172"/>
            <a:ext cx="1556134" cy="155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915225" y="563475"/>
            <a:ext cx="188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latin typeface="Jua"/>
                <a:ea typeface="Jua"/>
                <a:cs typeface="Jua"/>
                <a:sym typeface="Jua"/>
              </a:rPr>
              <a:t>게임 설명</a:t>
            </a:r>
            <a:endParaRPr sz="27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0644325" y="3485425"/>
            <a:ext cx="6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0381025" y="307167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915225" y="2851275"/>
            <a:ext cx="7008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AutoNum type="arabicPeriod"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플레이 화면 아래 배경에 돈다발이 쌓여 있음.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AutoNum type="arabicPeriod"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플레이어는 동전을 발사하여 잔고를 향해 떨어지는 적을 파괴.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AutoNum type="arabicPeriod"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동전으로 적 유닛을 맞추지 못하면 잔고가 조금씩 줄어듦.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AutoNum type="arabicPeriod"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잔고가 0이 되면 게임 종료.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AutoNum type="arabicPeriod"/>
            </a:pPr>
            <a:r>
              <a:rPr lang="ko-KR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적 유닛을 모두 파괴하고 돈다발이 남아있으면 게임 Clear.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1029000" y="2092313"/>
            <a:ext cx="188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latin typeface="Jua"/>
                <a:ea typeface="Jua"/>
                <a:cs typeface="Jua"/>
                <a:sym typeface="Jua"/>
              </a:rPr>
              <a:t>플레이 방식</a:t>
            </a:r>
            <a:endParaRPr sz="27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